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60" r:id="rId5"/>
    <p:sldId id="268" r:id="rId6"/>
    <p:sldId id="266" r:id="rId7"/>
    <p:sldId id="257" r:id="rId8"/>
    <p:sldId id="347" r:id="rId9"/>
    <p:sldId id="351" r:id="rId10"/>
    <p:sldId id="352" r:id="rId11"/>
    <p:sldId id="353" r:id="rId12"/>
    <p:sldId id="354" r:id="rId13"/>
    <p:sldId id="356" r:id="rId14"/>
    <p:sldId id="357" r:id="rId15"/>
    <p:sldId id="358" r:id="rId16"/>
    <p:sldId id="359" r:id="rId17"/>
    <p:sldId id="360" r:id="rId18"/>
    <p:sldId id="349" r:id="rId19"/>
    <p:sldId id="361" r:id="rId20"/>
    <p:sldId id="362" r:id="rId21"/>
    <p:sldId id="365" r:id="rId22"/>
    <p:sldId id="363" r:id="rId23"/>
    <p:sldId id="364" r:id="rId24"/>
    <p:sldId id="369" r:id="rId25"/>
    <p:sldId id="366" r:id="rId26"/>
    <p:sldId id="367" r:id="rId27"/>
    <p:sldId id="368" r:id="rId28"/>
    <p:sldId id="370" r:id="rId29"/>
    <p:sldId id="371" r:id="rId30"/>
    <p:sldId id="350" r:id="rId31"/>
    <p:sldId id="372" r:id="rId32"/>
    <p:sldId id="373" r:id="rId33"/>
    <p:sldId id="377" r:id="rId34"/>
    <p:sldId id="376" r:id="rId35"/>
    <p:sldId id="375" r:id="rId36"/>
    <p:sldId id="374" r:id="rId37"/>
    <p:sldId id="378" r:id="rId38"/>
    <p:sldId id="346" r:id="rId39"/>
    <p:sldId id="263" r:id="rId40"/>
  </p:sldIdLst>
  <p:sldSz cx="12192000" cy="6858000"/>
  <p:notesSz cx="6858000" cy="9144000"/>
  <p:embeddedFontLst>
    <p:embeddedFont>
      <p:font typeface="Rabiohead" panose="020B0604020202020204" charset="0"/>
      <p:regular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72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09/06/2015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nsharepointnohayparaiso.com/Blog/Entrada/61/Navegaci%C3%B3n-por-metadatos-en-un-document-center-de-SharePoin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eks.ms/cfs-file.ashx/__key/CommunityServer.Blogs.Components.WeblogFiles/adiazmartin/recordcenter.1.png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eeks.ms/cfs-file.ashx/__key/CommunityServer.Blogs.Components.WeblogFiles/adiazmartin/recordcenter.2.png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eeks.ms/cfs-file.ashx/__key/CommunityServer.Blogs.Components.WeblogFiles/adiazmartin/recordcenter.3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://geeks.ms/cfs-file.ashx/__key/CommunityServer.Blogs.Components.WeblogFiles/adiazmartin/recordcenter.1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geeks.ms/cfs-file.ashx/__key/CommunityServer.Blogs.Components.WeblogFiles/adiazmartin/recordcenter.8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hyperlink" Target="http://geeks.ms/cfs-file.ashx/__key/CommunityServer.Blogs.Components.WeblogFiles/adiazmartin/recordcenter.9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eeks.ms/cfs-file.ashx/__key/CommunityServer.Blogs.Components.WeblogFiles/adiazmartin/recordcenter.6.png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eeks.ms/cfs-file.ashx/__key/CommunityServer.Blogs.Components.WeblogFiles/adiazmartin/recordcenter.5.png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geeks.ms/cfs-file.ashx/__key/CommunityServer.Blogs.Components.WeblogFiles/adiazmartin/recordcenter.7.png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geeks.ms/cfs-file.ashx/__key/CommunityServer.Blogs.Components.WeblogFiles/adiazmartin/recordcenter.10.png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eks.ms/cfs-file.ashx/__key/CommunityServer.Blogs.Components.WeblogFiles/adiazmartin/recordcenter.4.png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s-es/library/cc262787.aspx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por metadatos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Uso del servicio de metadatos administrados</a:t>
            </a:r>
          </a:p>
          <a:p>
            <a:r>
              <a:rPr lang="es-ES" dirty="0" smtClean="0"/>
              <a:t> Permite dejar de usar estructuras clásicas por carpeta</a:t>
            </a:r>
          </a:p>
          <a:p>
            <a:r>
              <a:rPr lang="es-ES" dirty="0"/>
              <a:t> </a:t>
            </a:r>
            <a:r>
              <a:rPr lang="es-ES" dirty="0" smtClean="0"/>
              <a:t>Se pueden asignar de uno a varios metadatos a un documento</a:t>
            </a:r>
          </a:p>
          <a:p>
            <a:r>
              <a:rPr lang="es-ES" dirty="0"/>
              <a:t> </a:t>
            </a:r>
            <a:r>
              <a:rPr lang="es-ES" dirty="0" smtClean="0"/>
              <a:t>Navegación y filtrado por una jerarquía de metadatos</a:t>
            </a:r>
          </a:p>
          <a:p>
            <a:r>
              <a:rPr lang="es-ES" dirty="0"/>
              <a:t> </a:t>
            </a:r>
            <a:r>
              <a:rPr lang="es-ES" dirty="0" smtClean="0"/>
              <a:t>Tutorial:</a:t>
            </a:r>
            <a:endParaRPr lang="es-ES" dirty="0"/>
          </a:p>
        </p:txBody>
      </p:sp>
      <p:pic>
        <p:nvPicPr>
          <p:cNvPr id="1026" name="Picture 2" descr="http://www.sinsharepointnohayparaiso.com/Lists/Fotos/091713_1338_Navegacinpo19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23" y="2126512"/>
            <a:ext cx="6336363" cy="34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59218" y="5918697"/>
            <a:ext cx="1119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://www.sinsharepointnohayparaiso.com/Blog/Entrada/61/Navegaci%C3%B3n-por-metadatos-en-un-document-center-de-SharePoint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630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Identificadores de documento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 C</a:t>
            </a:r>
            <a:r>
              <a:rPr lang="es-ES" dirty="0" smtClean="0"/>
              <a:t>aracterística de sitio</a:t>
            </a:r>
          </a:p>
          <a:p>
            <a:r>
              <a:rPr lang="es-ES" dirty="0" smtClean="0"/>
              <a:t> Cada documento obtiene </a:t>
            </a:r>
            <a:r>
              <a:rPr lang="es-ES" dirty="0"/>
              <a:t>un identificador </a:t>
            </a:r>
            <a:r>
              <a:rPr lang="es-ES" dirty="0" smtClean="0"/>
              <a:t>único</a:t>
            </a:r>
          </a:p>
          <a:p>
            <a:pPr lvl="1"/>
            <a:r>
              <a:rPr lang="es-ES" dirty="0" smtClean="0"/>
              <a:t>No </a:t>
            </a:r>
            <a:r>
              <a:rPr lang="es-ES" dirty="0"/>
              <a:t>está relacionado con la ubicación del documento, como un vínculo </a:t>
            </a:r>
            <a:r>
              <a:rPr lang="es-ES" dirty="0" smtClean="0"/>
              <a:t>URL</a:t>
            </a:r>
          </a:p>
          <a:p>
            <a:r>
              <a:rPr lang="es-ES" dirty="0" smtClean="0"/>
              <a:t>Si </a:t>
            </a:r>
            <a:r>
              <a:rPr lang="es-ES" dirty="0"/>
              <a:t>mueve el documento o cambia su nombre, el identificador no se </a:t>
            </a:r>
            <a:r>
              <a:rPr lang="es-ES" dirty="0" smtClean="0"/>
              <a:t>modifica</a:t>
            </a:r>
          </a:p>
          <a:p>
            <a:r>
              <a:rPr lang="es-ES" dirty="0" smtClean="0"/>
              <a:t>Puede </a:t>
            </a:r>
            <a:r>
              <a:rPr lang="es-ES" dirty="0"/>
              <a:t>usar el identificador para crear una especie de vínculo permanente al </a:t>
            </a:r>
            <a:r>
              <a:rPr lang="es-ES" dirty="0" smtClean="0"/>
              <a:t>documento</a:t>
            </a:r>
          </a:p>
          <a:p>
            <a:pPr lvl="1"/>
            <a:r>
              <a:rPr lang="es-ES" dirty="0" smtClean="0"/>
              <a:t> Minimizar </a:t>
            </a:r>
            <a:r>
              <a:rPr lang="es-ES" dirty="0"/>
              <a:t>el potencial de pérdida de tiempo de vínculos que no funcionan</a:t>
            </a:r>
          </a:p>
        </p:txBody>
      </p:sp>
      <p:pic>
        <p:nvPicPr>
          <p:cNvPr id="2050" name="Picture 2" descr="Tracking items with Document IDs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58" y="1516913"/>
            <a:ext cx="6612642" cy="45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Versionado de documentos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Se habilitan </a:t>
            </a:r>
            <a:r>
              <a:rPr lang="es-ES" dirty="0"/>
              <a:t>automáticamente en un sitio </a:t>
            </a:r>
            <a:r>
              <a:rPr lang="es-ES" dirty="0" smtClean="0"/>
              <a:t>de </a:t>
            </a:r>
            <a:r>
              <a:rPr lang="es-ES" dirty="0"/>
              <a:t>Centro de </a:t>
            </a:r>
            <a:r>
              <a:rPr lang="es-ES" dirty="0" smtClean="0"/>
              <a:t>Documentación</a:t>
            </a:r>
          </a:p>
          <a:p>
            <a:r>
              <a:rPr lang="es-ES" dirty="0" smtClean="0"/>
              <a:t> Historial </a:t>
            </a:r>
            <a:r>
              <a:rPr lang="es-ES" dirty="0"/>
              <a:t>de todas las </a:t>
            </a:r>
            <a:r>
              <a:rPr lang="es-ES" dirty="0" smtClean="0"/>
              <a:t>versiones</a:t>
            </a:r>
          </a:p>
          <a:p>
            <a:r>
              <a:rPr lang="es-ES" dirty="0"/>
              <a:t> </a:t>
            </a:r>
            <a:r>
              <a:rPr lang="es-ES" dirty="0" smtClean="0"/>
              <a:t>Útil en </a:t>
            </a:r>
            <a:r>
              <a:rPr lang="es-ES" dirty="0"/>
              <a:t>un </a:t>
            </a:r>
            <a:r>
              <a:rPr lang="es-ES" b="1" dirty="0"/>
              <a:t>proceso de revisión de </a:t>
            </a:r>
            <a:r>
              <a:rPr lang="es-ES" b="1" dirty="0" smtClean="0"/>
              <a:t>documentos</a:t>
            </a:r>
            <a:r>
              <a:rPr lang="es-ES" dirty="0" smtClean="0"/>
              <a:t>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dispone </a:t>
            </a:r>
            <a:r>
              <a:rPr lang="es-ES" dirty="0"/>
              <a:t>de un registro de todas las actualizaciones hechas durante el ciclo de revisión. </a:t>
            </a:r>
            <a:endParaRPr lang="es-ES" dirty="0" smtClean="0"/>
          </a:p>
          <a:p>
            <a:pPr lvl="1"/>
            <a:r>
              <a:rPr lang="es-ES" dirty="0" smtClean="0"/>
              <a:t>Se puede </a:t>
            </a:r>
            <a:r>
              <a:rPr lang="es-ES" dirty="0"/>
              <a:t>hacer </a:t>
            </a:r>
            <a:r>
              <a:rPr lang="es-ES" dirty="0" smtClean="0"/>
              <a:t>seguimiento </a:t>
            </a:r>
            <a:r>
              <a:rPr lang="es-ES" dirty="0"/>
              <a:t>de las actualizaciones, las personas de contacto que han respondido, </a:t>
            </a:r>
            <a:r>
              <a:rPr lang="es-ES" dirty="0" smtClean="0"/>
              <a:t>etc.</a:t>
            </a:r>
          </a:p>
          <a:p>
            <a:r>
              <a:rPr lang="es-ES" dirty="0" smtClean="0"/>
              <a:t>Si surge </a:t>
            </a:r>
            <a:r>
              <a:rPr lang="es-ES" dirty="0"/>
              <a:t>un problema en la </a:t>
            </a:r>
            <a:r>
              <a:rPr lang="es-ES" dirty="0" smtClean="0"/>
              <a:t>versión, se puede devolver a otra anterior.</a:t>
            </a:r>
            <a:endParaRPr lang="es-ES" dirty="0"/>
          </a:p>
        </p:txBody>
      </p:sp>
      <p:pic>
        <p:nvPicPr>
          <p:cNvPr id="3074" name="Picture 2" descr="http://blogs.pythagoras.co.uk/wp-content/uploads/2013/07/SharePoint_2013_Document_Versioning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51" y="1822450"/>
            <a:ext cx="5975496" cy="38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Definición de un contenido, con sus propias columnas (metadatos)</a:t>
            </a:r>
          </a:p>
          <a:p>
            <a:r>
              <a:rPr lang="es-ES" dirty="0"/>
              <a:t> </a:t>
            </a:r>
            <a:r>
              <a:rPr lang="es-ES" dirty="0" smtClean="0"/>
              <a:t>Categorizar la información</a:t>
            </a:r>
          </a:p>
          <a:p>
            <a:r>
              <a:rPr lang="es-ES" dirty="0"/>
              <a:t> </a:t>
            </a:r>
            <a:r>
              <a:rPr lang="es-ES" dirty="0" smtClean="0"/>
              <a:t>Asignar propiedades específicas</a:t>
            </a:r>
          </a:p>
          <a:p>
            <a:r>
              <a:rPr lang="es-ES" dirty="0"/>
              <a:t> </a:t>
            </a:r>
            <a:r>
              <a:rPr lang="es-ES" dirty="0" smtClean="0"/>
              <a:t>Plantilla de documento</a:t>
            </a:r>
          </a:p>
          <a:p>
            <a:r>
              <a:rPr lang="es-ES" dirty="0"/>
              <a:t> </a:t>
            </a:r>
            <a:r>
              <a:rPr lang="es-ES" dirty="0" smtClean="0"/>
              <a:t>Vídeos, informes, reportes…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340338" y="1822450"/>
            <a:ext cx="468498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97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Característica. Es necesario agregarla</a:t>
            </a:r>
          </a:p>
          <a:p>
            <a:r>
              <a:rPr lang="es-ES" dirty="0"/>
              <a:t> </a:t>
            </a:r>
            <a:r>
              <a:rPr lang="es-ES" dirty="0" smtClean="0"/>
              <a:t>Útil para estructurar automáticamente </a:t>
            </a:r>
          </a:p>
          <a:p>
            <a:r>
              <a:rPr lang="es-ES" dirty="0" smtClean="0"/>
              <a:t> Puede </a:t>
            </a:r>
            <a:r>
              <a:rPr lang="es-ES" dirty="0"/>
              <a:t>redirigir automáticamente los documentos y otros elementos a ubicaciones </a:t>
            </a:r>
            <a:r>
              <a:rPr lang="es-ES" dirty="0" smtClean="0"/>
              <a:t>específicas</a:t>
            </a:r>
          </a:p>
          <a:p>
            <a:pPr lvl="1"/>
            <a:r>
              <a:rPr lang="es-ES" dirty="0" smtClean="0"/>
              <a:t>En base a metadatos y tipos de contenido </a:t>
            </a:r>
          </a:p>
          <a:p>
            <a:r>
              <a:rPr lang="es-ES" dirty="0" smtClean="0"/>
              <a:t> Al cargar desde el botón del Centro de Documentación, el organizador distribuye los documentos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82746" y="2426471"/>
            <a:ext cx="5341937" cy="20942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4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7" t="-103" r="23981" b="103"/>
          <a:stretch/>
        </p:blipFill>
        <p:spPr/>
      </p:pic>
    </p:spTree>
    <p:extLst>
      <p:ext uri="{BB962C8B-B14F-4D97-AF65-F5344CB8AC3E}">
        <p14:creationId xmlns:p14="http://schemas.microsoft.com/office/powerpoint/2010/main" val="7941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Records Management</a:t>
            </a:r>
            <a:r>
              <a:rPr lang="es-ES" dirty="0"/>
              <a:t> </a:t>
            </a:r>
            <a:r>
              <a:rPr lang="es-ES" dirty="0" smtClean="0"/>
              <a:t>es </a:t>
            </a:r>
            <a:r>
              <a:rPr lang="en-US" dirty="0" smtClean="0"/>
              <a:t>la </a:t>
            </a:r>
            <a:r>
              <a:rPr lang="es-ES" dirty="0" smtClean="0"/>
              <a:t>práctica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identificar</a:t>
            </a:r>
            <a:r>
              <a:rPr lang="en-US" dirty="0"/>
              <a:t>, </a:t>
            </a:r>
            <a:r>
              <a:rPr lang="en-US" dirty="0" err="1"/>
              <a:t>clasificar</a:t>
            </a:r>
            <a:r>
              <a:rPr lang="en-US" dirty="0"/>
              <a:t>, </a:t>
            </a:r>
            <a:r>
              <a:rPr lang="en-US" dirty="0" err="1"/>
              <a:t>archivar</a:t>
            </a:r>
            <a:r>
              <a:rPr lang="en-US" dirty="0"/>
              <a:t>, </a:t>
            </a:r>
            <a:r>
              <a:rPr lang="en-US" dirty="0" err="1"/>
              <a:t>preservar</a:t>
            </a:r>
            <a:r>
              <a:rPr lang="en-US" dirty="0"/>
              <a:t> y </a:t>
            </a:r>
            <a:r>
              <a:rPr lang="en-US" dirty="0" err="1"/>
              <a:t>destruir</a:t>
            </a:r>
            <a:r>
              <a:rPr lang="en-US" dirty="0"/>
              <a:t> los </a:t>
            </a:r>
            <a:r>
              <a:rPr lang="en-US" dirty="0" err="1" smtClean="0"/>
              <a:t>registros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/>
              <a:t>acuerdo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 o </a:t>
            </a:r>
            <a:r>
              <a:rPr lang="en-US" dirty="0" err="1"/>
              <a:t>estándares</a:t>
            </a:r>
            <a:r>
              <a:rPr lang="en-US" dirty="0"/>
              <a:t> </a:t>
            </a:r>
            <a:r>
              <a:rPr lang="en-US" dirty="0" err="1" smtClean="0"/>
              <a:t>predefinidos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 Un </a:t>
            </a:r>
            <a:r>
              <a:rPr lang="en-US" b="1" dirty="0" err="1"/>
              <a:t>registro</a:t>
            </a:r>
            <a:r>
              <a:rPr lang="en-US" b="1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o digital, con </a:t>
            </a:r>
            <a:r>
              <a:rPr lang="en-US" dirty="0" err="1"/>
              <a:t>importancia</a:t>
            </a:r>
            <a:r>
              <a:rPr lang="en-US" dirty="0"/>
              <a:t> </a:t>
            </a:r>
            <a:r>
              <a:rPr lang="en-US" dirty="0" err="1"/>
              <a:t>organizacional</a:t>
            </a:r>
            <a:r>
              <a:rPr lang="en-US" dirty="0"/>
              <a:t> y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requiere</a:t>
            </a:r>
            <a:r>
              <a:rPr lang="en-US" dirty="0"/>
              <a:t> de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de </a:t>
            </a:r>
            <a:r>
              <a:rPr lang="en-US" dirty="0" err="1" smtClean="0"/>
              <a:t>retención</a:t>
            </a:r>
            <a:r>
              <a:rPr lang="en-US" dirty="0" smtClean="0"/>
              <a:t>.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2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Plantilla de sitio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proyectos empresariales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registros</a:t>
            </a:r>
          </a:p>
          <a:p>
            <a:endParaRPr lang="es-ES" dirty="0"/>
          </a:p>
          <a:p>
            <a:r>
              <a:rPr lang="es-ES" dirty="0" smtClean="0"/>
              <a:t> Pre-requisitos: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Administración de registros locales, que permite definir y declarar registros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Servicio de ID de documento</a:t>
            </a:r>
            <a:endParaRPr lang="es-ES" dirty="0"/>
          </a:p>
        </p:txBody>
      </p:sp>
      <p:pic>
        <p:nvPicPr>
          <p:cNvPr id="409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40" y="1471748"/>
            <a:ext cx="6356546" cy="38616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7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41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del 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Crear tipos de contenido y bibliotecas</a:t>
            </a:r>
          </a:p>
          <a:p>
            <a:r>
              <a:rPr lang="es-ES" dirty="0" smtClean="0"/>
              <a:t> </a:t>
            </a:r>
            <a:r>
              <a:rPr lang="es-ES" dirty="0"/>
              <a:t>C</a:t>
            </a:r>
            <a:r>
              <a:rPr lang="es-ES" dirty="0" smtClean="0"/>
              <a:t>rear y ver reglas del organizador de contenido</a:t>
            </a:r>
          </a:p>
          <a:p>
            <a:r>
              <a:rPr lang="es-ES" dirty="0"/>
              <a:t> </a:t>
            </a:r>
            <a:r>
              <a:rPr lang="es-ES" dirty="0" smtClean="0"/>
              <a:t>Informes de plan de archivo y auditoría</a:t>
            </a:r>
            <a:endParaRPr lang="es-ES" dirty="0"/>
          </a:p>
        </p:txBody>
      </p:sp>
      <p:pic>
        <p:nvPicPr>
          <p:cNvPr id="512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335441"/>
            <a:ext cx="5341937" cy="33253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Reglas del 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Permiten organizar los registros según sus metadatos y tipos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redirigirán a la biblioteca adecuada</a:t>
            </a:r>
          </a:p>
          <a:p>
            <a:r>
              <a:rPr lang="es-ES" dirty="0"/>
              <a:t> </a:t>
            </a:r>
            <a:r>
              <a:rPr lang="es-ES" dirty="0" smtClean="0"/>
              <a:t>Al cargar desde el botón del inicio del Centro de Registros, se redirigirán los documentos</a:t>
            </a:r>
          </a:p>
        </p:txBody>
      </p:sp>
      <p:pic>
        <p:nvPicPr>
          <p:cNvPr id="614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93" y="2169547"/>
            <a:ext cx="4990476" cy="36571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1" t="24356" r="8460" b="65496"/>
          <a:stretch/>
        </p:blipFill>
        <p:spPr bwMode="auto">
          <a:xfrm>
            <a:off x="1001486" y="5294699"/>
            <a:ext cx="2178941" cy="10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Declaración como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 declarar </a:t>
            </a:r>
            <a:r>
              <a:rPr lang="es-ES" b="1" dirty="0" smtClean="0"/>
              <a:t>manualmente</a:t>
            </a:r>
            <a:r>
              <a:rPr lang="es-ES" dirty="0" smtClean="0"/>
              <a:t> un documento como registro</a:t>
            </a:r>
          </a:p>
          <a:p>
            <a:r>
              <a:rPr lang="es-ES" dirty="0"/>
              <a:t> </a:t>
            </a:r>
            <a:r>
              <a:rPr lang="es-ES" dirty="0" smtClean="0"/>
              <a:t>Veremos un comando en la cinta (</a:t>
            </a:r>
            <a:r>
              <a:rPr lang="es-ES" dirty="0" err="1" smtClean="0"/>
              <a:t>ribbon</a:t>
            </a:r>
            <a:r>
              <a:rPr lang="es-ES" dirty="0" smtClean="0"/>
              <a:t>)</a:t>
            </a:r>
          </a:p>
          <a:p>
            <a:r>
              <a:rPr lang="es-ES" dirty="0"/>
              <a:t> </a:t>
            </a:r>
            <a:r>
              <a:rPr lang="es-ES" dirty="0" smtClean="0"/>
              <a:t>También se puede declarar desde una </a:t>
            </a:r>
            <a:r>
              <a:rPr lang="es-ES" b="1" dirty="0" smtClean="0"/>
              <a:t>directiva de administración de la información </a:t>
            </a:r>
            <a:r>
              <a:rPr lang="es-ES" dirty="0" smtClean="0"/>
              <a:t>(ver siguiente diapositiva) o desde un </a:t>
            </a:r>
            <a:r>
              <a:rPr lang="es-ES" b="1" dirty="0" smtClean="0"/>
              <a:t>flujo de trabajo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024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77" y="1591099"/>
            <a:ext cx="5341937" cy="40999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3" y="5231220"/>
            <a:ext cx="3800475" cy="14859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 smtClean="0"/>
              <a:t> Nivel tipo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definen directivas de retención y auditoría</a:t>
            </a:r>
          </a:p>
          <a:p>
            <a:r>
              <a:rPr lang="es-ES" dirty="0"/>
              <a:t> </a:t>
            </a:r>
            <a:r>
              <a:rPr lang="es-ES" dirty="0" smtClean="0"/>
              <a:t>Para documentos fuera del centro o </a:t>
            </a:r>
            <a:r>
              <a:rPr lang="es-ES" dirty="0" smtClean="0"/>
              <a:t>dentro</a:t>
            </a:r>
          </a:p>
          <a:p>
            <a:r>
              <a:rPr lang="es-E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apliquen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para </a:t>
            </a:r>
            <a:r>
              <a:rPr lang="en-US" dirty="0" err="1"/>
              <a:t>que</a:t>
            </a:r>
            <a:r>
              <a:rPr lang="en-US" dirty="0"/>
              <a:t> la </a:t>
            </a:r>
            <a:r>
              <a:rPr lang="en-US" dirty="0" err="1"/>
              <a:t>acción</a:t>
            </a:r>
            <a:r>
              <a:rPr lang="en-US" dirty="0"/>
              <a:t> se </a:t>
            </a:r>
            <a:r>
              <a:rPr lang="en-US" dirty="0" err="1"/>
              <a:t>ejecute</a:t>
            </a:r>
            <a:r>
              <a:rPr lang="en-US" dirty="0"/>
              <a:t> </a:t>
            </a:r>
            <a:r>
              <a:rPr lang="en-US" dirty="0" err="1"/>
              <a:t>pasado</a:t>
            </a:r>
            <a:r>
              <a:rPr lang="en-US" dirty="0"/>
              <a:t> x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ha </a:t>
            </a:r>
            <a:r>
              <a:rPr lang="en-US" dirty="0" err="1"/>
              <a:t>creado</a:t>
            </a:r>
            <a:r>
              <a:rPr lang="en-US" dirty="0"/>
              <a:t>, </a:t>
            </a:r>
            <a:r>
              <a:rPr lang="en-US" dirty="0" err="1"/>
              <a:t>modificado</a:t>
            </a:r>
            <a:r>
              <a:rPr lang="en-US" dirty="0"/>
              <a:t> o </a:t>
            </a:r>
            <a:r>
              <a:rPr lang="en-US" dirty="0" err="1"/>
              <a:t>declarado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. Entre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tenemos</a:t>
            </a:r>
            <a:r>
              <a:rPr lang="en-US" dirty="0"/>
              <a:t>:</a:t>
            </a:r>
            <a:endParaRPr lang="es-ES" dirty="0"/>
          </a:p>
          <a:p>
            <a:pPr lvl="1"/>
            <a:r>
              <a:rPr lang="en-US" dirty="0"/>
              <a:t>Mover a la </a:t>
            </a:r>
            <a:r>
              <a:rPr lang="en-US" dirty="0" err="1"/>
              <a:t>papelera</a:t>
            </a:r>
            <a:endParaRPr lang="es-ES" dirty="0"/>
          </a:p>
          <a:p>
            <a:pPr lvl="1"/>
            <a:r>
              <a:rPr lang="en-US" dirty="0" err="1"/>
              <a:t>Transferir</a:t>
            </a:r>
            <a:r>
              <a:rPr lang="en-US" dirty="0"/>
              <a:t> a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ubicación</a:t>
            </a:r>
            <a:endParaRPr lang="es-ES" dirty="0"/>
          </a:p>
          <a:p>
            <a:pPr lvl="1"/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definitivamente</a:t>
            </a:r>
            <a:endParaRPr lang="es-ES" dirty="0"/>
          </a:p>
          <a:p>
            <a:pPr lvl="1"/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ES" dirty="0"/>
          </a:p>
          <a:p>
            <a:pPr lvl="1"/>
            <a:r>
              <a:rPr lang="en-US" dirty="0" err="1"/>
              <a:t>Cambiar</a:t>
            </a:r>
            <a:r>
              <a:rPr lang="en-US" dirty="0"/>
              <a:t> de </a:t>
            </a:r>
            <a:r>
              <a:rPr lang="en-US" dirty="0" err="1"/>
              <a:t>fase</a:t>
            </a:r>
            <a:endParaRPr lang="es-ES" dirty="0"/>
          </a:p>
          <a:p>
            <a:pPr lvl="1"/>
            <a:r>
              <a:rPr lang="en-US" dirty="0" err="1"/>
              <a:t>Declarar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 smtClean="0"/>
              <a:t>registro</a:t>
            </a:r>
            <a:endParaRPr lang="en-US" dirty="0"/>
          </a:p>
          <a:p>
            <a:pPr lvl="1"/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 smtClean="0"/>
              <a:t>borradores</a:t>
            </a:r>
            <a:r>
              <a:rPr lang="en-US" dirty="0" smtClean="0"/>
              <a:t> / </a:t>
            </a:r>
            <a:r>
              <a:rPr lang="en-US" dirty="0" err="1" smtClean="0"/>
              <a:t>Eliminar</a:t>
            </a:r>
            <a:r>
              <a:rPr lang="en-US" dirty="0" smtClean="0"/>
              <a:t> </a:t>
            </a:r>
            <a:r>
              <a:rPr lang="en-US" dirty="0" err="1"/>
              <a:t>versiones</a:t>
            </a:r>
            <a:endParaRPr lang="es-ES" dirty="0"/>
          </a:p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para una factura, p</a:t>
            </a:r>
            <a:r>
              <a:rPr lang="en-US" dirty="0" err="1" smtClean="0"/>
              <a:t>asados</a:t>
            </a:r>
            <a:r>
              <a:rPr lang="en-US" dirty="0" smtClean="0"/>
              <a:t> </a:t>
            </a:r>
            <a:r>
              <a:rPr lang="en-US" dirty="0"/>
              <a:t>15 </a:t>
            </a:r>
            <a:r>
              <a:rPr lang="en-US" dirty="0" err="1"/>
              <a:t>días</a:t>
            </a:r>
            <a:r>
              <a:rPr lang="en-US" dirty="0"/>
              <a:t> de la </a:t>
            </a:r>
            <a:r>
              <a:rPr lang="en-US" dirty="0" err="1"/>
              <a:t>creación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, se </a:t>
            </a:r>
            <a:r>
              <a:rPr lang="en-US" dirty="0" err="1"/>
              <a:t>transfiere</a:t>
            </a:r>
            <a:r>
              <a:rPr lang="en-US" dirty="0"/>
              <a:t> al Centro de </a:t>
            </a:r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moviéndolo</a:t>
            </a:r>
            <a:r>
              <a:rPr lang="en-US" dirty="0"/>
              <a:t> y </a:t>
            </a:r>
            <a:r>
              <a:rPr lang="en-US" dirty="0" err="1"/>
              <a:t>dejando</a:t>
            </a:r>
            <a:r>
              <a:rPr lang="en-US" dirty="0"/>
              <a:t> un link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ubicación</a:t>
            </a:r>
            <a:r>
              <a:rPr lang="en-US" dirty="0"/>
              <a:t> de </a:t>
            </a:r>
            <a:r>
              <a:rPr lang="en-US" dirty="0" err="1"/>
              <a:t>origen</a:t>
            </a:r>
            <a:endParaRPr lang="es-ES" dirty="0"/>
          </a:p>
        </p:txBody>
      </p:sp>
      <p:pic>
        <p:nvPicPr>
          <p:cNvPr id="717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589220"/>
            <a:ext cx="3916048" cy="4950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 Ejemplo</a:t>
            </a:r>
            <a:r>
              <a:rPr lang="es-ES" dirty="0" smtClean="0"/>
              <a:t>: cuando </a:t>
            </a:r>
            <a:r>
              <a:rPr lang="es-ES" dirty="0"/>
              <a:t>se declara como registro y pasados 5 años, se eliminar todas las versiones anteriores </a:t>
            </a:r>
          </a:p>
        </p:txBody>
      </p:sp>
      <p:pic>
        <p:nvPicPr>
          <p:cNvPr id="8194" name="Picture 2" descr="C:\Users\Miguel\AppData\Local\Temp\msohtmlclip1\01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Directiva completa</a:t>
            </a:r>
            <a:endParaRPr lang="es-ES" dirty="0"/>
          </a:p>
        </p:txBody>
      </p:sp>
      <p:pic>
        <p:nvPicPr>
          <p:cNvPr id="921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68022"/>
            <a:ext cx="5341937" cy="42601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Detalle del cumplimiento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conocer en qué fase de retención se encuentra el documento</a:t>
            </a:r>
          </a:p>
          <a:p>
            <a:r>
              <a:rPr lang="es-ES" dirty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tiene programada una fecha en la que se enviará al centro de registros</a:t>
            </a:r>
            <a:endParaRPr lang="es-ES" dirty="0"/>
          </a:p>
        </p:txBody>
      </p:sp>
      <p:pic>
        <p:nvPicPr>
          <p:cNvPr id="1126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Enviar registros al Centro de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Es posible configurar una conexión “enviar a”</a:t>
            </a:r>
          </a:p>
          <a:p>
            <a:r>
              <a:rPr lang="es-ES" dirty="0"/>
              <a:t> </a:t>
            </a:r>
            <a:r>
              <a:rPr lang="es-ES" dirty="0" smtClean="0"/>
              <a:t>Se configura en:</a:t>
            </a:r>
          </a:p>
          <a:p>
            <a:pPr lvl="1"/>
            <a:r>
              <a:rPr lang="es-ES" b="1" dirty="0" smtClean="0"/>
              <a:t>Administración Central</a:t>
            </a:r>
            <a:r>
              <a:rPr lang="es-ES" b="1" dirty="0" smtClean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(</a:t>
            </a:r>
            <a:r>
              <a:rPr lang="es-ES" dirty="0" smtClean="0"/>
              <a:t>SharePoint Server)</a:t>
            </a:r>
          </a:p>
          <a:p>
            <a:pPr lvl="1"/>
            <a:r>
              <a:rPr lang="es-ES" b="1" dirty="0" smtClean="0"/>
              <a:t>Centro de Administración de SharePoint </a:t>
            </a:r>
            <a:r>
              <a:rPr lang="es-ES" dirty="0" smtClean="0"/>
              <a:t>(SharePoint Online)</a:t>
            </a:r>
          </a:p>
          <a:p>
            <a:endParaRPr lang="es-ES" dirty="0"/>
          </a:p>
        </p:txBody>
      </p:sp>
      <p:pic>
        <p:nvPicPr>
          <p:cNvPr id="1229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014925"/>
            <a:ext cx="5341937" cy="39663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Delve</a:t>
            </a:r>
            <a:br>
              <a:rPr lang="es-ES" dirty="0" smtClean="0"/>
            </a:br>
            <a:r>
              <a:rPr lang="es-ES" sz="3000" dirty="0" smtClean="0"/>
              <a:t>Gestión moderna de documentos</a:t>
            </a:r>
            <a:endParaRPr lang="es-ES" sz="3000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-207" r="3169" b="207"/>
          <a:stretch/>
        </p:blipFill>
        <p:spPr/>
      </p:pic>
    </p:spTree>
    <p:extLst>
      <p:ext uri="{BB962C8B-B14F-4D97-AF65-F5344CB8AC3E}">
        <p14:creationId xmlns:p14="http://schemas.microsoft.com/office/powerpoint/2010/main" val="24643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 Servicio disponible en </a:t>
            </a:r>
            <a:r>
              <a:rPr lang="es-ES" b="1" dirty="0" smtClean="0"/>
              <a:t>SharePoint Online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Llegará a SharePoint Server 2016 mediante uso de </a:t>
            </a:r>
            <a:r>
              <a:rPr lang="es-ES" b="1" dirty="0" smtClean="0"/>
              <a:t>entorno híbrido</a:t>
            </a:r>
            <a:r>
              <a:rPr lang="es-ES" dirty="0" smtClean="0"/>
              <a:t>.</a:t>
            </a:r>
          </a:p>
          <a:p>
            <a:r>
              <a:rPr lang="es-ES" dirty="0" smtClean="0"/>
              <a:t>Ayuda a </a:t>
            </a:r>
            <a:r>
              <a:rPr lang="es-ES" dirty="0"/>
              <a:t>descubrir qué información puede resultarle más interesante en </a:t>
            </a:r>
            <a:r>
              <a:rPr lang="es-ES" dirty="0" smtClean="0"/>
              <a:t>un momento </a:t>
            </a:r>
            <a:r>
              <a:rPr lang="es-ES" dirty="0"/>
              <a:t>en todo Office 365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Cuanto más </a:t>
            </a:r>
            <a:r>
              <a:rPr lang="es-ES" dirty="0" smtClean="0"/>
              <a:t>se trabaja conjuntamente </a:t>
            </a:r>
            <a:r>
              <a:rPr lang="es-ES" dirty="0"/>
              <a:t>con </a:t>
            </a:r>
            <a:r>
              <a:rPr lang="es-ES" dirty="0" smtClean="0"/>
              <a:t>compañeros viendo</a:t>
            </a:r>
            <a:r>
              <a:rPr lang="es-ES" dirty="0"/>
              <a:t>, editando y compartiendo documentos los unos con los </a:t>
            </a:r>
            <a:r>
              <a:rPr lang="es-ES" dirty="0" smtClean="0"/>
              <a:t>otros, más información se recopila.</a:t>
            </a:r>
            <a:endParaRPr lang="es-ES" dirty="0"/>
          </a:p>
          <a:p>
            <a:r>
              <a:rPr lang="es-ES" dirty="0" smtClean="0"/>
              <a:t> Delve </a:t>
            </a:r>
            <a:r>
              <a:rPr lang="es-ES" dirty="0"/>
              <a:t>se fija en cómo trabajan </a:t>
            </a:r>
            <a:r>
              <a:rPr lang="es-ES" dirty="0" smtClean="0"/>
              <a:t>las personas </a:t>
            </a:r>
            <a:r>
              <a:rPr lang="es-ES" dirty="0"/>
              <a:t>y adapta la información a cada caso en particular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Cada usuario ve contenidos distintos.</a:t>
            </a:r>
            <a:endParaRPr lang="es-ES" dirty="0"/>
          </a:p>
          <a:p>
            <a:r>
              <a:rPr lang="es-ES" dirty="0" smtClean="0"/>
              <a:t> Nunca cambia </a:t>
            </a:r>
            <a:r>
              <a:rPr lang="es-ES" dirty="0"/>
              <a:t>ningún </a:t>
            </a:r>
            <a:r>
              <a:rPr lang="es-ES" dirty="0" smtClean="0"/>
              <a:t>permiso.  Sólo se verán documentos que se han compartido</a:t>
            </a:r>
          </a:p>
          <a:p>
            <a:r>
              <a:rPr lang="es-ES" dirty="0"/>
              <a:t> </a:t>
            </a:r>
            <a:r>
              <a:rPr lang="es-ES" dirty="0" smtClean="0"/>
              <a:t>Integración con OneDrive para la Empresa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18" y="5526433"/>
            <a:ext cx="3866912" cy="7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13" y="1463040"/>
            <a:ext cx="7763436" cy="5131934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3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Experiencia única a cada usuario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2" y="1825625"/>
            <a:ext cx="8272981" cy="4653552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09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 el trabajo de los compañeros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61" y="1825625"/>
            <a:ext cx="728311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3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Centrado en las personas y sus relaciones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66" y="1386375"/>
            <a:ext cx="5459634" cy="5471625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0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móvil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Visualización de Delve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Acceso al contenido y actividad de los usuarios</a:t>
            </a:r>
          </a:p>
          <a:p>
            <a:r>
              <a:rPr lang="es-ES" dirty="0"/>
              <a:t> </a:t>
            </a:r>
            <a:r>
              <a:rPr lang="es-ES" dirty="0" smtClean="0"/>
              <a:t>Compartir, buscar y visualizar documentos</a:t>
            </a:r>
          </a:p>
          <a:p>
            <a:r>
              <a:rPr lang="es-ES" dirty="0"/>
              <a:t> </a:t>
            </a:r>
            <a:r>
              <a:rPr lang="es-ES" dirty="0" smtClean="0"/>
              <a:t>Reanudar mi trabajo</a:t>
            </a:r>
          </a:p>
          <a:p>
            <a:r>
              <a:rPr lang="es-ES" dirty="0"/>
              <a:t> </a:t>
            </a:r>
            <a:r>
              <a:rPr lang="es-ES" dirty="0" smtClean="0"/>
              <a:t>Actualmente Android e iOS</a:t>
            </a:r>
          </a:p>
          <a:p>
            <a:r>
              <a:rPr lang="es-ES" dirty="0"/>
              <a:t> </a:t>
            </a:r>
            <a:r>
              <a:rPr lang="es-ES" dirty="0" smtClean="0"/>
              <a:t>Próximamente app universal de Windows 10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00"/>
          <a:stretch/>
        </p:blipFill>
        <p:spPr>
          <a:xfrm>
            <a:off x="3385151" y="700977"/>
            <a:ext cx="653449" cy="6538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901385"/>
            <a:ext cx="2309647" cy="4108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23" y="1428052"/>
            <a:ext cx="1961181" cy="3488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2" y="1690688"/>
            <a:ext cx="1606326" cy="28571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16" y="2955983"/>
            <a:ext cx="1703070" cy="3023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14441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</a:t>
            </a:r>
            <a:r>
              <a:rPr lang="es-ES" sz="4000" smtClean="0"/>
              <a:t>centro documental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600" dirty="0" smtClean="0"/>
              <a:t>Centro de documentación</a:t>
            </a:r>
            <a:endParaRPr lang="es-ES" sz="5600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9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 principales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5140875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Plantilla de sitio.</a:t>
            </a:r>
          </a:p>
          <a:p>
            <a:r>
              <a:rPr lang="es-ES" dirty="0"/>
              <a:t> </a:t>
            </a:r>
            <a:r>
              <a:rPr lang="es-ES" dirty="0" smtClean="0"/>
              <a:t>Facilita y aumenta la eficacia en la creación de </a:t>
            </a:r>
            <a:r>
              <a:rPr lang="es-ES" b="1" dirty="0" smtClean="0"/>
              <a:t>grandes conjuntos de documentos</a:t>
            </a:r>
            <a:r>
              <a:rPr lang="es-ES" dirty="0" smtClean="0"/>
              <a:t> mediante distintas características.</a:t>
            </a:r>
            <a:endParaRPr lang="es-ES" b="1" dirty="0" smtClean="0"/>
          </a:p>
          <a:p>
            <a:r>
              <a:rPr lang="es-ES" dirty="0" smtClean="0"/>
              <a:t> Casi todas las características se pueden añadir en otro tipo de sitios. Centro de documentación las agrupa en una plantilla.</a:t>
            </a:r>
          </a:p>
          <a:p>
            <a:r>
              <a:rPr lang="es-ES" dirty="0" smtClean="0"/>
              <a:t> Dos grandes usos: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Entorno de creación</a:t>
            </a:r>
          </a:p>
          <a:p>
            <a:pPr lvl="1"/>
            <a:r>
              <a:rPr lang="es-ES" b="1" dirty="0"/>
              <a:t> </a:t>
            </a:r>
            <a:r>
              <a:rPr lang="es-ES" b="1" dirty="0" smtClean="0"/>
              <a:t>Archivo de contenido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84" y="1627689"/>
            <a:ext cx="5848351" cy="32804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65" y="4505813"/>
            <a:ext cx="4097522" cy="2222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576" y="5297403"/>
            <a:ext cx="3221665" cy="12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94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Entorno de creación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L</a:t>
            </a:r>
            <a:r>
              <a:rPr lang="es-ES" dirty="0" smtClean="0"/>
              <a:t>os </a:t>
            </a:r>
            <a:r>
              <a:rPr lang="es-ES" dirty="0"/>
              <a:t>usuarios protegen y desprotegen frecuentemente los </a:t>
            </a:r>
            <a:r>
              <a:rPr lang="es-ES" dirty="0" smtClean="0"/>
              <a:t>archivos.</a:t>
            </a:r>
          </a:p>
          <a:p>
            <a:r>
              <a:rPr lang="es-ES" dirty="0"/>
              <a:t> </a:t>
            </a:r>
            <a:r>
              <a:rPr lang="es-ES" dirty="0" smtClean="0"/>
              <a:t>Se crean </a:t>
            </a:r>
            <a:r>
              <a:rPr lang="es-ES" dirty="0"/>
              <a:t>estructuras de </a:t>
            </a:r>
            <a:r>
              <a:rPr lang="es-ES" dirty="0" smtClean="0"/>
              <a:t>carpetas.</a:t>
            </a:r>
          </a:p>
          <a:p>
            <a:r>
              <a:rPr lang="es-ES" dirty="0" smtClean="0"/>
              <a:t> Control </a:t>
            </a:r>
            <a:r>
              <a:rPr lang="es-ES" dirty="0"/>
              <a:t>de versiones </a:t>
            </a:r>
            <a:r>
              <a:rPr lang="es-ES" dirty="0" smtClean="0"/>
              <a:t>habilitado.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haber 10 versiones anteriores o más de cada </a:t>
            </a:r>
            <a:r>
              <a:rPr lang="es-ES" dirty="0" smtClean="0"/>
              <a:t>documento.</a:t>
            </a:r>
          </a:p>
          <a:p>
            <a:r>
              <a:rPr lang="es-ES" dirty="0"/>
              <a:t> </a:t>
            </a:r>
            <a:r>
              <a:rPr lang="es-ES" dirty="0" smtClean="0"/>
              <a:t>Se puede controlar con flujos </a:t>
            </a:r>
            <a:r>
              <a:rPr lang="es-ES" dirty="0"/>
              <a:t>de trabajo </a:t>
            </a:r>
            <a:r>
              <a:rPr lang="es-ES" dirty="0" smtClean="0"/>
              <a:t>los </a:t>
            </a:r>
            <a:r>
              <a:rPr lang="es-ES" dirty="0"/>
              <a:t>ciclos de vida de los documentos.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01" y="4508205"/>
            <a:ext cx="5106885" cy="18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Archivo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Hay </a:t>
            </a:r>
            <a:r>
              <a:rPr lang="es-ES" dirty="0"/>
              <a:t>muy pocas actividades de </a:t>
            </a:r>
            <a:r>
              <a:rPr lang="es-ES" dirty="0" smtClean="0"/>
              <a:t>creación.</a:t>
            </a:r>
          </a:p>
          <a:p>
            <a:r>
              <a:rPr lang="es-ES" dirty="0" smtClean="0"/>
              <a:t> Los </a:t>
            </a:r>
            <a:r>
              <a:rPr lang="es-ES" dirty="0"/>
              <a:t>usuarios solo ven o cargan </a:t>
            </a:r>
            <a:r>
              <a:rPr lang="es-ES" dirty="0" smtClean="0"/>
              <a:t>documentos.</a:t>
            </a:r>
          </a:p>
          <a:p>
            <a:r>
              <a:rPr lang="es-ES" dirty="0"/>
              <a:t> </a:t>
            </a:r>
            <a:r>
              <a:rPr lang="es-ES" dirty="0" smtClean="0"/>
              <a:t>La </a:t>
            </a:r>
            <a:r>
              <a:rPr lang="es-ES" dirty="0"/>
              <a:t>plantilla </a:t>
            </a:r>
            <a:r>
              <a:rPr lang="es-ES" dirty="0" smtClean="0"/>
              <a:t>admite </a:t>
            </a:r>
            <a:r>
              <a:rPr lang="es-ES" dirty="0"/>
              <a:t>la creación de un tipo de archivo de contenido denominado </a:t>
            </a:r>
            <a:r>
              <a:rPr lang="es-ES" b="1" dirty="0"/>
              <a:t>archivos de base de </a:t>
            </a:r>
            <a:r>
              <a:rPr lang="es-ES" b="1" dirty="0" smtClean="0"/>
              <a:t>conocimientos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 Contienen </a:t>
            </a:r>
            <a:r>
              <a:rPr lang="es-ES" dirty="0"/>
              <a:t>versiones únicas de los documentos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Si se usa, un </a:t>
            </a:r>
            <a:r>
              <a:rPr lang="es-ES" dirty="0"/>
              <a:t>sitio puede llegar a contener </a:t>
            </a:r>
            <a:r>
              <a:rPr lang="es-ES" b="1" dirty="0"/>
              <a:t>10 millones </a:t>
            </a:r>
            <a:r>
              <a:rPr lang="es-ES" dirty="0"/>
              <a:t>de archivos.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La mayor parte de las operaciones deben ser de lectura</a:t>
            </a:r>
          </a:p>
          <a:p>
            <a:r>
              <a:rPr lang="es-ES" dirty="0"/>
              <a:t> </a:t>
            </a:r>
            <a:r>
              <a:rPr lang="es-ES" dirty="0" smtClean="0"/>
              <a:t>Es posible tener bases de datos superiores a 4 TB (incluso ilimitadas) si se usa un Centro de Registros con operaciones mayoritariamente de lectura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technet.microsoft.com/es-es/library/cc262787.aspx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7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documentación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9132E3-28B7-4036-A2C7-45F764811B9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a4aa0b84-8325-48cb-a05f-55913b886993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3685</TotalTime>
  <Words>1174</Words>
  <Application>Microsoft Office PowerPoint</Application>
  <PresentationFormat>Panorámica</PresentationFormat>
  <Paragraphs>151</Paragraphs>
  <Slides>36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Segoe UI </vt:lpstr>
      <vt:lpstr>Rabiohead</vt:lpstr>
      <vt:lpstr>Segoe UI Light</vt:lpstr>
      <vt:lpstr>Calibri</vt:lpstr>
      <vt:lpstr>Wingdings</vt:lpstr>
      <vt:lpstr>Tema de Office</vt:lpstr>
      <vt:lpstr>Presentación de PowerPoint</vt:lpstr>
      <vt:lpstr>Presentación de PowerPoint</vt:lpstr>
      <vt:lpstr>Miguel Tabera</vt:lpstr>
      <vt:lpstr>Workshop Productividad Diseño de un centro documental</vt:lpstr>
      <vt:lpstr>Centro de documentación</vt:lpstr>
      <vt:lpstr>Características principales</vt:lpstr>
      <vt:lpstr>Entorno de creación</vt:lpstr>
      <vt:lpstr>Archivo de contenido</vt:lpstr>
      <vt:lpstr>Características destacadas</vt:lpstr>
      <vt:lpstr>Navegación por metadatos</vt:lpstr>
      <vt:lpstr>Identificadores de documento</vt:lpstr>
      <vt:lpstr>Versionado de documentos</vt:lpstr>
      <vt:lpstr>Tipos de contenido</vt:lpstr>
      <vt:lpstr>Organizador de contenido</vt:lpstr>
      <vt:lpstr>Centro de registros</vt:lpstr>
      <vt:lpstr>Conceptos</vt:lpstr>
      <vt:lpstr>Centro de Registros</vt:lpstr>
      <vt:lpstr>Características destacadas</vt:lpstr>
      <vt:lpstr>Administración del Centro de Registros</vt:lpstr>
      <vt:lpstr>Reglas del organizador de contenido</vt:lpstr>
      <vt:lpstr>Declaración como registro</vt:lpstr>
      <vt:lpstr>Directiva de administración de la información</vt:lpstr>
      <vt:lpstr>Directiva de administración de la información</vt:lpstr>
      <vt:lpstr>Directiva de administración de la información</vt:lpstr>
      <vt:lpstr>Detalle del cumplimiento</vt:lpstr>
      <vt:lpstr>Enviar registros al Centro de Registro</vt:lpstr>
      <vt:lpstr>Office Delve Gestión moderna de documentos</vt:lpstr>
      <vt:lpstr>¿Qué es Delve?</vt:lpstr>
      <vt:lpstr>¿Qué es Delve?</vt:lpstr>
      <vt:lpstr>Experiencia única a cada usuario</vt:lpstr>
      <vt:lpstr>Visualiza el trabajo de los compañeros</vt:lpstr>
      <vt:lpstr>Centrado en las personas y sus relaciones</vt:lpstr>
      <vt:lpstr>App móvil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172</cp:revision>
  <dcterms:created xsi:type="dcterms:W3CDTF">2013-08-20T12:49:39Z</dcterms:created>
  <dcterms:modified xsi:type="dcterms:W3CDTF">2015-06-09T02:11:21Z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